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Yeseva One" panose="020B0604020202020204" charset="-52"/>
      <p:regular r:id="rId24"/>
    </p:embeddedFont>
    <p:embeddedFont>
      <p:font typeface="Georgia Pro Bold" panose="020B0604020202020204" charset="0"/>
      <p:regular r:id="rId25"/>
    </p:embeddedFont>
    <p:embeddedFont>
      <p:font typeface="Georgia Pro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1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9638" y="4447219"/>
            <a:ext cx="12628725" cy="79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1"/>
              </a:lnSpc>
            </a:pPr>
            <a:r>
              <a:rPr lang="en-US" sz="590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Комплексний курсовий проєкт</a:t>
            </a:r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27975" y="-571500"/>
            <a:ext cx="5708712" cy="4923469"/>
          </a:xfrm>
          <a:custGeom>
            <a:avLst/>
            <a:gdLst/>
            <a:ahLst/>
            <a:cxnLst/>
            <a:rect l="l" t="t" r="r" b="b"/>
            <a:pathLst>
              <a:path w="5708712" h="4923469">
                <a:moveTo>
                  <a:pt x="0" y="0"/>
                </a:moveTo>
                <a:lnTo>
                  <a:pt x="5708712" y="0"/>
                </a:lnTo>
                <a:lnTo>
                  <a:pt x="5708712" y="4923469"/>
                </a:lnTo>
                <a:lnTo>
                  <a:pt x="0" y="492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984250"/>
            <a:ext cx="1172163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Міністерство освіти і науки України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Харківський національний університет радіоелектроніки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4333" y="7762875"/>
            <a:ext cx="3447217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Виконала: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ст. гр. ПЗПІ-22-8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Шевченко О. О.</a:t>
            </a:r>
          </a:p>
        </p:txBody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29638" y="5525456"/>
            <a:ext cx="1262872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uk-UA" sz="3000" dirty="0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Програмна</a:t>
            </a:r>
            <a:r>
              <a:rPr lang="en-US" sz="3000" dirty="0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систем</a:t>
            </a:r>
            <a:r>
              <a:rPr lang="uk-UA" sz="3000" dirty="0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а</a:t>
            </a:r>
            <a:r>
              <a:rPr lang="en-US" sz="3000" dirty="0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в </a:t>
            </a:r>
            <a:r>
              <a:rPr lang="en-US" sz="3000" dirty="0" err="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галузі</a:t>
            </a:r>
            <a:r>
              <a:rPr lang="en-US" sz="30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астрономічних</a:t>
            </a:r>
            <a:r>
              <a:rPr lang="en-US" sz="3000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спостережень</a:t>
            </a:r>
            <a:endParaRPr lang="en-US" sz="3000" dirty="0">
              <a:solidFill>
                <a:srgbClr val="00000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61223" y="7762875"/>
            <a:ext cx="4022444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Науковий керівник: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ст. викл. кафедри ПІ </a:t>
            </a:r>
          </a:p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Широкопетлєва М. С.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618" y="1887538"/>
            <a:ext cx="1565695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Використані технолоії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618" y="4648368"/>
            <a:ext cx="496322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Бібліотека React (клієнт)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261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6068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24071" y="4140368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56068" y="4648368"/>
            <a:ext cx="496322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База даних MongoDB (сервер)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58519" y="4648368"/>
            <a:ext cx="496322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Astrometry.net, NASA API DONKI (зовнішні сервіси)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6261" y="6575593"/>
            <a:ext cx="496322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Фреймворк FastAPI для Python (сервер)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8904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8711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36714" y="6067593"/>
            <a:ext cx="84845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68711" y="6575593"/>
            <a:ext cx="496322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Фреймворк TailwindCSS (клієнт)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1162" y="6575593"/>
            <a:ext cx="496322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Email-сервер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17830" y="2501831"/>
            <a:ext cx="14452341" cy="6756469"/>
          </a:xfrm>
          <a:custGeom>
            <a:avLst/>
            <a:gdLst/>
            <a:ahLst/>
            <a:cxnLst/>
            <a:rect l="l" t="t" r="r" b="b"/>
            <a:pathLst>
              <a:path w="14452341" h="6756469">
                <a:moveTo>
                  <a:pt x="0" y="0"/>
                </a:moveTo>
                <a:lnTo>
                  <a:pt x="14452340" y="0"/>
                </a:lnTo>
                <a:lnTo>
                  <a:pt x="14452340" y="6756469"/>
                </a:lnTo>
                <a:lnTo>
                  <a:pt x="0" y="675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750" y="1123950"/>
            <a:ext cx="162306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головної сторінки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17830" y="2501831"/>
            <a:ext cx="14452341" cy="6756469"/>
          </a:xfrm>
          <a:custGeom>
            <a:avLst/>
            <a:gdLst/>
            <a:ahLst/>
            <a:cxnLst/>
            <a:rect l="l" t="t" r="r" b="b"/>
            <a:pathLst>
              <a:path w="14452341" h="6756469">
                <a:moveTo>
                  <a:pt x="0" y="0"/>
                </a:moveTo>
                <a:lnTo>
                  <a:pt x="14452340" y="0"/>
                </a:lnTo>
                <a:lnTo>
                  <a:pt x="14452340" y="6756469"/>
                </a:lnTo>
                <a:lnTo>
                  <a:pt x="0" y="675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користувача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4644" y="2417071"/>
            <a:ext cx="14178712" cy="6841229"/>
          </a:xfrm>
          <a:custGeom>
            <a:avLst/>
            <a:gdLst/>
            <a:ahLst/>
            <a:cxnLst/>
            <a:rect l="l" t="t" r="r" b="b"/>
            <a:pathLst>
              <a:path w="14178712" h="6841229">
                <a:moveTo>
                  <a:pt x="0" y="0"/>
                </a:moveTo>
                <a:lnTo>
                  <a:pt x="14178712" y="0"/>
                </a:lnTo>
                <a:lnTo>
                  <a:pt x="14178712" y="6841229"/>
                </a:lnTo>
                <a:lnTo>
                  <a:pt x="0" y="6841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Інтерфейс редагування спостереження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5287" y="2210713"/>
            <a:ext cx="7517426" cy="7047587"/>
          </a:xfrm>
          <a:custGeom>
            <a:avLst/>
            <a:gdLst/>
            <a:ahLst/>
            <a:cxnLst/>
            <a:rect l="l" t="t" r="r" b="b"/>
            <a:pathLst>
              <a:path w="7517426" h="7047587">
                <a:moveTo>
                  <a:pt x="0" y="0"/>
                </a:moveTo>
                <a:lnTo>
                  <a:pt x="7517426" y="0"/>
                </a:lnTo>
                <a:lnTo>
                  <a:pt x="7517426" y="7047587"/>
                </a:lnTo>
                <a:lnTo>
                  <a:pt x="0" y="7047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використання астрометрії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79867" y="3861213"/>
            <a:ext cx="9128265" cy="5397087"/>
          </a:xfrm>
          <a:custGeom>
            <a:avLst/>
            <a:gdLst/>
            <a:ahLst/>
            <a:cxnLst/>
            <a:rect l="l" t="t" r="r" b="b"/>
            <a:pathLst>
              <a:path w="9128265" h="5397087">
                <a:moveTo>
                  <a:pt x="0" y="0"/>
                </a:moveTo>
                <a:lnTo>
                  <a:pt x="9128266" y="0"/>
                </a:lnTo>
                <a:lnTo>
                  <a:pt x="9128266" y="5397087"/>
                </a:lnTo>
                <a:lnTo>
                  <a:pt x="0" y="5397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отримання геолокації спостереження за вказаними координатами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08171" y="3002040"/>
            <a:ext cx="10671659" cy="6256260"/>
          </a:xfrm>
          <a:custGeom>
            <a:avLst/>
            <a:gdLst/>
            <a:ahLst/>
            <a:cxnLst/>
            <a:rect l="l" t="t" r="r" b="b"/>
            <a:pathLst>
              <a:path w="10671659" h="6256260">
                <a:moveTo>
                  <a:pt x="0" y="0"/>
                </a:moveTo>
                <a:lnTo>
                  <a:pt x="10671658" y="0"/>
                </a:lnTo>
                <a:lnTo>
                  <a:pt x="10671658" y="6256260"/>
                </a:lnTo>
                <a:lnTo>
                  <a:pt x="0" y="6256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162306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Код відправлення сповіщень про підписку на події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84289" y="2286000"/>
            <a:ext cx="10119422" cy="3718887"/>
          </a:xfrm>
          <a:custGeom>
            <a:avLst/>
            <a:gdLst/>
            <a:ahLst/>
            <a:cxnLst/>
            <a:rect l="l" t="t" r="r" b="b"/>
            <a:pathLst>
              <a:path w="10119422" h="3718887">
                <a:moveTo>
                  <a:pt x="0" y="0"/>
                </a:moveTo>
                <a:lnTo>
                  <a:pt x="10119422" y="0"/>
                </a:lnTo>
                <a:lnTo>
                  <a:pt x="10119422" y="3718887"/>
                </a:lnTo>
                <a:lnTo>
                  <a:pt x="0" y="3718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84289" y="6450160"/>
            <a:ext cx="10119422" cy="2808140"/>
          </a:xfrm>
          <a:custGeom>
            <a:avLst/>
            <a:gdLst/>
            <a:ahLst/>
            <a:cxnLst/>
            <a:rect l="l" t="t" r="r" b="b"/>
            <a:pathLst>
              <a:path w="10119422" h="2808140">
                <a:moveTo>
                  <a:pt x="0" y="0"/>
                </a:moveTo>
                <a:lnTo>
                  <a:pt x="10119422" y="0"/>
                </a:lnTo>
                <a:lnTo>
                  <a:pt x="10119422" y="2808140"/>
                </a:lnTo>
                <a:lnTo>
                  <a:pt x="0" y="2808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23950"/>
            <a:ext cx="162306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Приклад використання коду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5648" y="1866870"/>
            <a:ext cx="849670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Висновки</a:t>
            </a:r>
          </a:p>
        </p:txBody>
      </p:sp>
      <p:sp>
        <p:nvSpPr>
          <p:cNvPr id="3" name="Freeform 3"/>
          <p:cNvSpPr/>
          <p:nvPr/>
        </p:nvSpPr>
        <p:spPr>
          <a:xfrm>
            <a:off x="13891394" y="-571500"/>
            <a:ext cx="5345293" cy="4610039"/>
          </a:xfrm>
          <a:custGeom>
            <a:avLst/>
            <a:gdLst/>
            <a:ahLst/>
            <a:cxnLst/>
            <a:rect l="l" t="t" r="r" b="b"/>
            <a:pathLst>
              <a:path w="5345293" h="4610039">
                <a:moveTo>
                  <a:pt x="0" y="0"/>
                </a:moveTo>
                <a:lnTo>
                  <a:pt x="5345293" y="0"/>
                </a:lnTo>
                <a:lnTo>
                  <a:pt x="5345293" y="4610039"/>
                </a:lnTo>
                <a:lnTo>
                  <a:pt x="0" y="4610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874118" y="8061888"/>
            <a:ext cx="3693790" cy="4764454"/>
          </a:xfrm>
          <a:custGeom>
            <a:avLst/>
            <a:gdLst/>
            <a:ahLst/>
            <a:cxnLst/>
            <a:rect l="l" t="t" r="r" b="b"/>
            <a:pathLst>
              <a:path w="3693790" h="4764454">
                <a:moveTo>
                  <a:pt x="0" y="0"/>
                </a:moveTo>
                <a:lnTo>
                  <a:pt x="3693790" y="0"/>
                </a:lnTo>
                <a:lnTo>
                  <a:pt x="3693790" y="4764454"/>
                </a:lnTo>
                <a:lnTo>
                  <a:pt x="0" y="4764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9485" y="3305175"/>
            <a:ext cx="14129030" cy="54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В результаті виконання комплексного курсового проекту було розроблено веб-застосунок для спостереження та аналізу астрономічних подій: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проведено аналіз предметної області, досліджено цільову аудиторію та визначено функціональні вимоги до системи;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сформовано архітектуру застосунку;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розроблено моделі бази даних;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реалізовано інтеграцію з NASA API для отримання астрономічних подій;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розроблено інтерфейс користувача з можливістю реєстрації, додавання та перегляду власних спостережень, а також підписки на астрономічні події;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у межах тестування перевірено функціональність системи та виявлено помилки, які були успішно усунені.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67018" y="8794750"/>
            <a:ext cx="13561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5648" y="2714801"/>
            <a:ext cx="8496705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Мета роботи</a:t>
            </a:r>
          </a:p>
        </p:txBody>
      </p:sp>
      <p:sp>
        <p:nvSpPr>
          <p:cNvPr id="3" name="Freeform 3"/>
          <p:cNvSpPr/>
          <p:nvPr/>
        </p:nvSpPr>
        <p:spPr>
          <a:xfrm>
            <a:off x="13222937" y="-571500"/>
            <a:ext cx="6013750" cy="5186549"/>
          </a:xfrm>
          <a:custGeom>
            <a:avLst/>
            <a:gdLst/>
            <a:ahLst/>
            <a:cxnLst/>
            <a:rect l="l" t="t" r="r" b="b"/>
            <a:pathLst>
              <a:path w="6013750" h="5186549">
                <a:moveTo>
                  <a:pt x="0" y="0"/>
                </a:moveTo>
                <a:lnTo>
                  <a:pt x="6013750" y="0"/>
                </a:lnTo>
                <a:lnTo>
                  <a:pt x="6013750" y="5186549"/>
                </a:lnTo>
                <a:lnTo>
                  <a:pt x="0" y="518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4747426" y="53364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5414" y="4567424"/>
            <a:ext cx="12177172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Основною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метою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роботи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є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створення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веб-застосунку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завантаження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обробки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та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публікації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астрономічних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спостережень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що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поєднує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сучасний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інтерфейс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архітектуру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REST API,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зберігання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спостережень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у БД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та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інтеграцію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з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сервісом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Astrometry.net.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0476" y="-571500"/>
            <a:ext cx="5686211" cy="4904064"/>
          </a:xfrm>
          <a:custGeom>
            <a:avLst/>
            <a:gdLst/>
            <a:ahLst/>
            <a:cxnLst/>
            <a:rect l="l" t="t" r="r" b="b"/>
            <a:pathLst>
              <a:path w="5686211" h="4904064">
                <a:moveTo>
                  <a:pt x="0" y="0"/>
                </a:moveTo>
                <a:lnTo>
                  <a:pt x="5686211" y="0"/>
                </a:lnTo>
                <a:lnTo>
                  <a:pt x="5686211" y="4904064"/>
                </a:lnTo>
                <a:lnTo>
                  <a:pt x="0" y="4904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13882"/>
            <a:ext cx="162306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Порівняння з аналогами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7480" y="4548464"/>
            <a:ext cx="7877739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Даний аналог має інтуїтивно зрозумілий інтерфейс, що дозволяє новачкам легко орієнтуватися у функціоналі. Серед його недоліків можна визначити відсутність можливості аналізу зображень неба та неможливість взаємодії з іншими користувачами.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7480" y="3862664"/>
            <a:ext cx="394061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«SkyView»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2780" y="4548464"/>
            <a:ext cx="7877739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На відміну від SkyView, цей аналог високоточний алгоритм визначення об’єктів на фото та публічне API для автоматизації обробки зображень, але неможливість зберігати або публікувати спостереження безпосередньо на платформі.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2780" y="3862664"/>
            <a:ext cx="4383101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«Astrometry.net»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878012"/>
            <a:ext cx="16230600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Постанова задачі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96861" y="3432503"/>
            <a:ext cx="12494279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uk-UA" sz="3000" b="1" dirty="0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Розробити програмну систему в </a:t>
            </a:r>
            <a:r>
              <a:rPr lang="uk-UA" sz="3000" b="1" dirty="0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га</a:t>
            </a:r>
            <a:r>
              <a:rPr lang="en-US" sz="3000" b="1" dirty="0" err="1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Yeseva One"/>
              </a:rPr>
              <a:t>лузі</a:t>
            </a:r>
            <a:r>
              <a:rPr lang="en-US" sz="3000" b="1" dirty="0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Yeseva One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Yeseva One"/>
              </a:rPr>
              <a:t>астрономічних</a:t>
            </a:r>
            <a:r>
              <a:rPr lang="en-US" sz="3000" b="1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Yeseva One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Yeseva One"/>
              </a:rPr>
              <a:t>спостережень</a:t>
            </a:r>
            <a:endParaRPr lang="uk-UA" sz="3000" b="1" dirty="0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900"/>
              </a:lnSpc>
            </a:pPr>
            <a:r>
              <a:rPr lang="en-US" sz="3000" dirty="0" err="1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</a:t>
            </a:r>
            <a:r>
              <a:rPr lang="en-US" sz="3000" dirty="0" smtClean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веб-клієнта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завантаження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астрономічних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фотографій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користувачем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автоматична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обробка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зображення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із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застосуванням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астрометрії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публікації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обраних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спостережень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у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загальному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каталозі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  <a:p>
            <a:pPr algn="l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сервера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реєстрація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та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автентифікація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користувачів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запити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до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зовнішнього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API Astrometry.net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аналізу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зображень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зберігання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результатів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аналізу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у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базі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даних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;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можливість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перегляду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фільтрації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та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підписки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на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події</a:t>
            </a:r>
            <a:r>
              <a:rPr lang="en-US" sz="3000" dirty="0">
                <a:solidFill>
                  <a:srgbClr val="000000"/>
                </a:solidFill>
                <a:latin typeface="Georgia Pro"/>
                <a:ea typeface="Georgia Pro"/>
                <a:cs typeface="Georgia Pro"/>
                <a:sym typeface="Georgia Pro"/>
              </a:rPr>
              <a:t>.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000000"/>
              </a:solidFill>
              <a:latin typeface="Georgia Pro"/>
              <a:ea typeface="Georgia Pro"/>
              <a:cs typeface="Georgia Pro"/>
              <a:sym typeface="Georgia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93255" y="1870801"/>
            <a:ext cx="14701491" cy="7387499"/>
          </a:xfrm>
          <a:custGeom>
            <a:avLst/>
            <a:gdLst/>
            <a:ahLst/>
            <a:cxnLst/>
            <a:rect l="l" t="t" r="r" b="b"/>
            <a:pathLst>
              <a:path w="14701491" h="7387499">
                <a:moveTo>
                  <a:pt x="0" y="0"/>
                </a:moveTo>
                <a:lnTo>
                  <a:pt x="14701490" y="0"/>
                </a:lnTo>
                <a:lnTo>
                  <a:pt x="14701490" y="7387499"/>
                </a:lnTo>
                <a:lnTo>
                  <a:pt x="0" y="738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27255" y="1095375"/>
            <a:ext cx="7833491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Use-case діаграма застосунку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18401" y="2478664"/>
            <a:ext cx="9051197" cy="6779636"/>
          </a:xfrm>
          <a:custGeom>
            <a:avLst/>
            <a:gdLst/>
            <a:ahLst/>
            <a:cxnLst/>
            <a:rect l="l" t="t" r="r" b="b"/>
            <a:pathLst>
              <a:path w="9051197" h="6779636">
                <a:moveTo>
                  <a:pt x="0" y="0"/>
                </a:moveTo>
                <a:lnTo>
                  <a:pt x="9051198" y="0"/>
                </a:lnTo>
                <a:lnTo>
                  <a:pt x="9051198" y="6779636"/>
                </a:lnTo>
                <a:lnTo>
                  <a:pt x="0" y="6779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4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0983" y="1095375"/>
            <a:ext cx="11906035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активності для фрагменту системи, який відповідає завантаженню спостережень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38801" y="1823761"/>
            <a:ext cx="5884252" cy="8463239"/>
          </a:xfrm>
          <a:custGeom>
            <a:avLst/>
            <a:gdLst/>
            <a:ahLst/>
            <a:cxnLst/>
            <a:rect l="l" t="t" r="r" b="b"/>
            <a:pathLst>
              <a:path w="4758105" h="7434539">
                <a:moveTo>
                  <a:pt x="0" y="0"/>
                </a:moveTo>
                <a:lnTo>
                  <a:pt x="4758104" y="0"/>
                </a:lnTo>
                <a:lnTo>
                  <a:pt x="4758104" y="7434539"/>
                </a:lnTo>
                <a:lnTo>
                  <a:pt x="0" y="7434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0983" y="1095375"/>
            <a:ext cx="119060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ER-</a:t>
            </a:r>
            <a:r>
              <a:rPr lang="en-US" sz="3499" dirty="0" err="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</a:t>
            </a:r>
            <a:r>
              <a:rPr lang="en-US" sz="3499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r>
              <a:rPr lang="en-US" sz="3499" dirty="0" err="1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системи</a:t>
            </a:r>
            <a:r>
              <a:rPr lang="en-US" sz="3499" dirty="0" smtClean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 lang="en-US" sz="3499" dirty="0">
              <a:solidFill>
                <a:srgbClr val="00000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67468" y="1774405"/>
            <a:ext cx="11153064" cy="7483895"/>
          </a:xfrm>
          <a:custGeom>
            <a:avLst/>
            <a:gdLst/>
            <a:ahLst/>
            <a:cxnLst/>
            <a:rect l="l" t="t" r="r" b="b"/>
            <a:pathLst>
              <a:path w="11153064" h="7483895">
                <a:moveTo>
                  <a:pt x="0" y="0"/>
                </a:moveTo>
                <a:lnTo>
                  <a:pt x="11153064" y="0"/>
                </a:lnTo>
                <a:lnTo>
                  <a:pt x="11153064" y="7483895"/>
                </a:lnTo>
                <a:lnTo>
                  <a:pt x="0" y="7483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50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0983" y="1095375"/>
            <a:ext cx="119060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компонентів системи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56687" y="1846051"/>
            <a:ext cx="11140331" cy="8437262"/>
          </a:xfrm>
          <a:custGeom>
            <a:avLst/>
            <a:gdLst/>
            <a:ahLst/>
            <a:cxnLst/>
            <a:rect l="l" t="t" r="r" b="b"/>
            <a:pathLst>
              <a:path w="9783862" h="7408562">
                <a:moveTo>
                  <a:pt x="0" y="0"/>
                </a:moveTo>
                <a:lnTo>
                  <a:pt x="9783862" y="0"/>
                </a:lnTo>
                <a:lnTo>
                  <a:pt x="9783862" y="7408562"/>
                </a:lnTo>
                <a:lnTo>
                  <a:pt x="0" y="740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8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0983" y="1095375"/>
            <a:ext cx="119060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Діаграма послідовності системи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5452" y="8794750"/>
            <a:ext cx="92769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412</Words>
  <Application>Microsoft Office PowerPoint</Application>
  <PresentationFormat>Произвольный</PresentationFormat>
  <Paragraphs>79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Yeseva One</vt:lpstr>
      <vt:lpstr>Georgia Pro Bold</vt:lpstr>
      <vt:lpstr>Georgia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2025_Б_ПІ_ПЗПІ-22-8_Шевченко_О_О</dc:title>
  <dc:creator>UserHome</dc:creator>
  <cp:lastModifiedBy>UserHome</cp:lastModifiedBy>
  <cp:revision>2</cp:revision>
  <dcterms:created xsi:type="dcterms:W3CDTF">2006-08-16T00:00:00Z</dcterms:created>
  <dcterms:modified xsi:type="dcterms:W3CDTF">2025-06-20T19:23:00Z</dcterms:modified>
  <dc:identifier>DAGq5dvj7vY</dc:identifier>
</cp:coreProperties>
</file>